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6" r:id="rId4"/>
    <p:sldId id="265" r:id="rId5"/>
    <p:sldId id="263" r:id="rId6"/>
    <p:sldId id="271" r:id="rId7"/>
    <p:sldId id="27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B61"/>
    <a:srgbClr val="736B60"/>
    <a:srgbClr val="C6B8A5"/>
    <a:srgbClr val="B4A899"/>
    <a:srgbClr val="BB9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6"/>
    <p:restoredTop sz="94704"/>
  </p:normalViewPr>
  <p:slideViewPr>
    <p:cSldViewPr snapToGrid="0" snapToObjects="1">
      <p:cViewPr varScale="1">
        <p:scale>
          <a:sx n="131" d="100"/>
          <a:sy n="131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E883F-A597-3E47-A717-74086F231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F7F967-CB4D-C84B-9F86-EDD3BE165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FE1A17-5548-2A4F-BC2D-88961CB6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DAE09D-F41B-6B4A-A71B-A17EA592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9F013-BDCC-4E4C-8D99-37EB7A24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826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381DC-CFC8-3F4E-A3BD-44B83558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7CF34C-AA9D-1E48-99F3-B0110B17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32DAB-1132-A942-848E-F8FB805A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55D10-A1F2-BB42-ADB9-6AE46ACE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CB42C-A9F2-FD49-9410-25B2F80E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603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A64DDA-DCC8-DF45-A5B8-D2F7790C8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DE0132-5477-604B-B821-EC6609F9E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E58450-D1D5-A849-B4BF-4F34308AC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457D8D-4520-1B42-848E-9FC4FAF5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68D97-84ED-2B49-8F71-F3F152BA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149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BAE9-BCA4-3A4D-9081-C23C40EE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67A8C-9B7F-CB48-8D28-0404FFAC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BD0A5-DDDA-2B4F-A31B-6D34A8342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98D6A-8634-5B4E-8717-B7ECAA66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333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1D6BF-1245-7B41-A3A4-D37BEF34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4023E-1018-444F-87E4-2B50113DE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2B79AD-3420-F04B-9E08-9D5918BF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AA33D8-5B52-B645-992B-FE16969D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409024-3CFA-5740-A1EA-55E4C68D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273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4461C-C7BA-C040-B7BC-0EBFA6E7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C4A501-F629-E14D-9A96-3A74410A5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F23731-D3E2-BF4C-A7B3-7AEF483F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58CF02-B7C7-A448-8EF4-25D38DFD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797A0-1FDF-BA4F-977E-2229ECF6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308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A6784-F2D2-8E43-B6F6-EF5A3216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80F149-7E51-DD43-944C-2C05BD332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15F8F2-9E51-334D-85C3-4C33EBA25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FFB3C3-B469-BB49-809A-A4478B87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3C9D2D-E216-1B46-B49C-6856B2F7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064D47-62A0-2B4E-8396-B34FC90E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781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F87D6-3470-044F-A163-777EFFBB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6DD4EE-FD75-EB43-BB96-75F5758DA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499226-7FD4-BA45-BA7A-16082155B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2D0D9F-DEDF-5D4D-8259-B6504E0C0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9035AB-34AA-2B4D-82E3-AB3648F4D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E59F12-E9E0-AB4F-AC6A-7E6020FC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6161E17-7EBD-C140-B4E7-FB259BCD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A0F703-2AC5-BB45-8D4C-928BE993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223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828DD6-9C71-4441-8F08-BB21DC3726D0}"/>
              </a:ext>
            </a:extLst>
          </p:cNvPr>
          <p:cNvSpPr/>
          <p:nvPr userDrawn="1"/>
        </p:nvSpPr>
        <p:spPr>
          <a:xfrm>
            <a:off x="450272" y="401782"/>
            <a:ext cx="11291455" cy="605443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035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88F0AB-4A4D-4042-8891-9157B3573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E6AB23-37B9-D940-9634-B377E69E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10FCDE-378E-4A4C-B4D9-A03EF7B0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37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2AEFE-CF32-5C48-9E5B-4C1245D1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8F176D-644A-E54D-8E47-48A70D278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B10898-F48C-E44C-B4A4-F4E7EE4D2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C822A3-52AF-B043-BD67-6E67B3E5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97D80E-23C7-7F4D-A161-5111BF81E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6B67A1-DAB6-7041-95C8-73297183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374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31197-A8E7-6F42-8479-7983B812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5D66BC-F456-D945-8209-455C8A9E7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373E15-DC79-E643-BB38-842E2EEED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4A4AA6-0EC4-7E41-9B44-C6C7A9D3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C357F6-2B23-6042-ACFD-E7C2DC57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A89996-B117-8346-8890-ADBF82C7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82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alphaModFix amt="67000"/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69000"/>
                    </a14:imgEffect>
                    <a14:imgEffect>
                      <a14:colorTemperature colorTemp="7035"/>
                    </a14:imgEffect>
                    <a14:imgEffect>
                      <a14:saturation sat="167000"/>
                    </a14:imgEffect>
                    <a14:imgEffect>
                      <a14:brightnessContrast bright="-24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F82291-4AC3-C345-8FF9-11A7ED46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49010E-2437-C14B-83D7-ED82607DF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5EF954-A6B0-834A-B535-0CA319B4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454F4-7EB8-EE41-ACE9-6532375BD458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937AD-4110-0B4C-BA6F-3BC65EB9E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0406AE-BA02-F04D-8706-54FDA9FA3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B2210-65BD-2C47-A052-1026546CF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932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vanLongMa/Attribution-and-allocation-for-D2C-clothing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3AA104-D0AF-1D4F-B9CC-A22DE0B0622B}"/>
              </a:ext>
            </a:extLst>
          </p:cNvPr>
          <p:cNvSpPr/>
          <p:nvPr/>
        </p:nvSpPr>
        <p:spPr>
          <a:xfrm>
            <a:off x="771939" y="341243"/>
            <a:ext cx="10648122" cy="617551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3892D8-ECCB-894E-95F1-C19769E43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1902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zh-CN" sz="54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</a:t>
            </a:r>
            <a:r>
              <a:rPr kumimoji="1" lang="zh-CN" altLang="en-US" sz="54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" altLang="zh-CN" sz="54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Attribution and </a:t>
            </a:r>
            <a:r>
              <a:rPr kumimoji="1" lang="en-US" altLang="zh-CN" sz="54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Allocation</a:t>
            </a:r>
            <a:br>
              <a:rPr kumimoji="1" lang="en" altLang="zh-CN" sz="54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" altLang="zh-CN" sz="54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D2C </a:t>
            </a:r>
            <a:r>
              <a:rPr kumimoji="1" lang="en-US" altLang="zh-CN" sz="54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</a:t>
            </a:r>
            <a:r>
              <a:rPr kumimoji="1" lang="en" altLang="zh-CN" sz="54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lothing </a:t>
            </a:r>
            <a:endParaRPr kumimoji="1" lang="zh-CN" altLang="en-US" sz="5400" b="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D4550B-0E47-B747-9DE9-6AFC61477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3184"/>
            <a:ext cx="9144000" cy="1111732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Marketing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Assignment 3</a:t>
            </a:r>
          </a:p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Evan Long Ma; Gavin Ren; </a:t>
            </a:r>
            <a:r>
              <a:rPr kumimoji="1"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Xiayi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Huang; </a:t>
            </a:r>
            <a:r>
              <a:rPr kumimoji="1"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Zhe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Jiang</a:t>
            </a:r>
            <a:endParaRPr kumimoji="1"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707B9DC5-5C7A-764C-AF6A-7973FA6471D5}"/>
              </a:ext>
            </a:extLst>
          </p:cNvPr>
          <p:cNvSpPr/>
          <p:nvPr/>
        </p:nvSpPr>
        <p:spPr>
          <a:xfrm>
            <a:off x="2427123" y="5894916"/>
            <a:ext cx="7337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u="sng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https://github.com/EvanLongMa/Attribution-and-allocation-for-D2C-clothing</a:t>
            </a:r>
            <a:endParaRPr lang="en-CN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2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EA5207-C4C7-DD42-A6AC-58FF537CC5A8}"/>
              </a:ext>
            </a:extLst>
          </p:cNvPr>
          <p:cNvSpPr/>
          <p:nvPr/>
        </p:nvSpPr>
        <p:spPr>
          <a:xfrm>
            <a:off x="321633" y="362239"/>
            <a:ext cx="11569626" cy="617551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FAB095DB-2A97-094A-9F9E-97DAE18BB171}"/>
              </a:ext>
            </a:extLst>
          </p:cNvPr>
          <p:cNvSpPr txBox="1"/>
          <p:nvPr/>
        </p:nvSpPr>
        <p:spPr>
          <a:xfrm>
            <a:off x="560834" y="459115"/>
            <a:ext cx="3472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96B0B-4D05-2E4C-9070-52D0435C7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4" y="1941341"/>
            <a:ext cx="3521060" cy="1394480"/>
          </a:xfrm>
          <a:prstGeom prst="rect">
            <a:avLst/>
          </a:prstGeom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9C52E1D1-800D-4245-9FD9-2CB4FBECD812}"/>
              </a:ext>
            </a:extLst>
          </p:cNvPr>
          <p:cNvSpPr txBox="1"/>
          <p:nvPr/>
        </p:nvSpPr>
        <p:spPr>
          <a:xfrm>
            <a:off x="1317261" y="1535448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NaN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0675E5-F1D6-3841-B833-AC9177B84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4" y="4150054"/>
            <a:ext cx="3521060" cy="1093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455B6E-A559-5249-A628-E984FE0DF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4" y="5300686"/>
            <a:ext cx="3521060" cy="847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368C0-0D2A-4F4B-B8FF-DCDD5CD9A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504" y="1964455"/>
            <a:ext cx="6790532" cy="2403449"/>
          </a:xfrm>
          <a:prstGeom prst="rect">
            <a:avLst/>
          </a:prstGeom>
        </p:spPr>
      </p:pic>
      <p:sp>
        <p:nvSpPr>
          <p:cNvPr id="15" name="TextBox 23">
            <a:extLst>
              <a:ext uri="{FF2B5EF4-FFF2-40B4-BE49-F238E27FC236}">
                <a16:creationId xmlns:a16="http://schemas.microsoft.com/office/drawing/2014/main" id="{9404CEC6-CACC-B34E-95A2-30D3F3D541A8}"/>
              </a:ext>
            </a:extLst>
          </p:cNvPr>
          <p:cNvSpPr txBox="1"/>
          <p:nvPr/>
        </p:nvSpPr>
        <p:spPr>
          <a:xfrm>
            <a:off x="681735" y="3723753"/>
            <a:ext cx="367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allocation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details</a:t>
            </a: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07E7ECB8-A625-6140-A416-B22EF188C246}"/>
              </a:ext>
            </a:extLst>
          </p:cNvPr>
          <p:cNvSpPr txBox="1"/>
          <p:nvPr/>
        </p:nvSpPr>
        <p:spPr>
          <a:xfrm>
            <a:off x="5748028" y="1535448"/>
            <a:ext cx="504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3: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9D4A1E83-9E44-F840-B81A-79AB86390647}"/>
              </a:ext>
            </a:extLst>
          </p:cNvPr>
          <p:cNvSpPr txBox="1"/>
          <p:nvPr/>
        </p:nvSpPr>
        <p:spPr>
          <a:xfrm>
            <a:off x="4810664" y="4482677"/>
            <a:ext cx="6855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Columns: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Row: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68,124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rows</a:t>
            </a:r>
            <a:endParaRPr lang="en-US" altLang="zh-CN" b="1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Column: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Convert_TF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touch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1-5,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tier,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email,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social,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display,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paid_search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referral,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organic_search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</a:t>
            </a:r>
          </a:p>
          <a:p>
            <a:endParaRPr lang="en-US" altLang="zh-CN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5D1D37C5-E792-344C-AA5B-2BB0FE3E6D21}"/>
              </a:ext>
            </a:extLst>
          </p:cNvPr>
          <p:cNvSpPr txBox="1"/>
          <p:nvPr/>
        </p:nvSpPr>
        <p:spPr>
          <a:xfrm>
            <a:off x="5035887" y="5797779"/>
            <a:ext cx="68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CSV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together.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data.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A806B72B-E930-654C-9BE0-BB3D995C36DA}"/>
              </a:ext>
            </a:extLst>
          </p:cNvPr>
          <p:cNvSpPr txBox="1"/>
          <p:nvPr/>
        </p:nvSpPr>
        <p:spPr>
          <a:xfrm>
            <a:off x="560834" y="937329"/>
            <a:ext cx="68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(68,124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rows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r>
              <a:rPr lang="zh-CN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columns)</a:t>
            </a:r>
          </a:p>
        </p:txBody>
      </p:sp>
    </p:spTree>
    <p:extLst>
      <p:ext uri="{BB962C8B-B14F-4D97-AF65-F5344CB8AC3E}">
        <p14:creationId xmlns:p14="http://schemas.microsoft.com/office/powerpoint/2010/main" val="261354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EA5207-C4C7-DD42-A6AC-58FF537CC5A8}"/>
              </a:ext>
            </a:extLst>
          </p:cNvPr>
          <p:cNvSpPr/>
          <p:nvPr/>
        </p:nvSpPr>
        <p:spPr>
          <a:xfrm>
            <a:off x="321633" y="362239"/>
            <a:ext cx="11569626" cy="617551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FAB095DB-2A97-094A-9F9E-97DAE18BB171}"/>
              </a:ext>
            </a:extLst>
          </p:cNvPr>
          <p:cNvSpPr txBox="1"/>
          <p:nvPr/>
        </p:nvSpPr>
        <p:spPr>
          <a:xfrm>
            <a:off x="560834" y="459115"/>
            <a:ext cx="9019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First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nteraction + Linear + Position Based 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A806B72B-E930-654C-9BE0-BB3D995C36DA}"/>
              </a:ext>
            </a:extLst>
          </p:cNvPr>
          <p:cNvSpPr txBox="1"/>
          <p:nvPr/>
        </p:nvSpPr>
        <p:spPr>
          <a:xfrm>
            <a:off x="560834" y="937329"/>
            <a:ext cx="68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3</a:t>
            </a: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Methods</a:t>
            </a: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For</a:t>
            </a: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Allocation</a:t>
            </a: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endParaRPr kumimoji="0" lang="en-US" altLang="zh-CN" sz="1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FB1848-399A-634A-9916-1BD2A8B8D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890" y="1675843"/>
            <a:ext cx="2950346" cy="207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4DE6A8-5487-9F43-A5D8-85B7BDA5A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43591" y="1641916"/>
            <a:ext cx="3004618" cy="207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4990EE7-4F34-8440-8E4A-A74516067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09563" y="1658879"/>
            <a:ext cx="3004617" cy="207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1BACDA-8545-5541-859C-A5D9771976ED}"/>
              </a:ext>
            </a:extLst>
          </p:cNvPr>
          <p:cNvSpPr/>
          <p:nvPr/>
        </p:nvSpPr>
        <p:spPr>
          <a:xfrm>
            <a:off x="944416" y="1688369"/>
            <a:ext cx="2950346" cy="204374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zh-CN" alt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  <a:endParaRPr lang="en-CN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2C8404-662F-6E45-BC64-C1D5F541BCED}"/>
              </a:ext>
            </a:extLst>
          </p:cNvPr>
          <p:cNvSpPr/>
          <p:nvPr/>
        </p:nvSpPr>
        <p:spPr>
          <a:xfrm>
            <a:off x="4543589" y="1641916"/>
            <a:ext cx="3004617" cy="207767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endParaRPr lang="en-CN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84E0A-9846-5444-A7CD-488A714A0586}"/>
              </a:ext>
            </a:extLst>
          </p:cNvPr>
          <p:cNvSpPr/>
          <p:nvPr/>
        </p:nvSpPr>
        <p:spPr>
          <a:xfrm>
            <a:off x="8217422" y="1671405"/>
            <a:ext cx="3004617" cy="206071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  <a:r>
              <a:rPr lang="zh-CN" alt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endParaRPr lang="en-CN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3E5D95-15FE-1543-AE72-58B036D29E14}"/>
              </a:ext>
            </a:extLst>
          </p:cNvPr>
          <p:cNvGrpSpPr/>
          <p:nvPr/>
        </p:nvGrpSpPr>
        <p:grpSpPr>
          <a:xfrm>
            <a:off x="5898489" y="4311101"/>
            <a:ext cx="4928943" cy="1596915"/>
            <a:chOff x="6096000" y="4242878"/>
            <a:chExt cx="4928943" cy="159691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718CF0-309E-364D-9AEA-CEA805DC3CDE}"/>
                </a:ext>
              </a:extLst>
            </p:cNvPr>
            <p:cNvSpPr/>
            <p:nvPr/>
          </p:nvSpPr>
          <p:spPr>
            <a:xfrm>
              <a:off x="6182243" y="4593562"/>
              <a:ext cx="2364402" cy="360609"/>
            </a:xfrm>
            <a:prstGeom prst="rect">
              <a:avLst/>
            </a:prstGeom>
            <a:noFill/>
            <a:ln w="19050">
              <a:solidFill>
                <a:srgbClr val="726B6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50%</a:t>
              </a:r>
              <a:endParaRPr lang="en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7C3F3A-1620-CC4F-B3AC-3816C25C7684}"/>
                </a:ext>
              </a:extLst>
            </p:cNvPr>
            <p:cNvSpPr/>
            <p:nvPr/>
          </p:nvSpPr>
          <p:spPr>
            <a:xfrm>
              <a:off x="8547419" y="4593562"/>
              <a:ext cx="2364402" cy="360609"/>
            </a:xfrm>
            <a:prstGeom prst="rect">
              <a:avLst/>
            </a:prstGeom>
            <a:noFill/>
            <a:ln w="19050">
              <a:solidFill>
                <a:srgbClr val="726B6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50%</a:t>
              </a:r>
              <a:endParaRPr lang="en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C29B24-DDD5-1E4D-A51A-449936FE312A}"/>
                </a:ext>
              </a:extLst>
            </p:cNvPr>
            <p:cNvSpPr txBox="1"/>
            <p:nvPr/>
          </p:nvSpPr>
          <p:spPr>
            <a:xfrm>
              <a:off x="6096000" y="4242878"/>
              <a:ext cx="1191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First</a:t>
              </a:r>
              <a:r>
                <a:rPr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Touch</a:t>
              </a:r>
              <a:endParaRPr lang="en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9AB61-B052-3048-9B2C-1A68333D40E4}"/>
                </a:ext>
              </a:extLst>
            </p:cNvPr>
            <p:cNvSpPr txBox="1"/>
            <p:nvPr/>
          </p:nvSpPr>
          <p:spPr>
            <a:xfrm>
              <a:off x="9859880" y="4242878"/>
              <a:ext cx="1165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Last</a:t>
              </a:r>
              <a:r>
                <a:rPr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Touch</a:t>
              </a:r>
              <a:endParaRPr lang="en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57A21B-1FAC-0540-9881-2571187841F2}"/>
                </a:ext>
              </a:extLst>
            </p:cNvPr>
            <p:cNvSpPr txBox="1"/>
            <p:nvPr/>
          </p:nvSpPr>
          <p:spPr>
            <a:xfrm>
              <a:off x="6096000" y="5470461"/>
              <a:ext cx="1191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First</a:t>
              </a:r>
              <a:r>
                <a:rPr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Touch</a:t>
              </a:r>
              <a:endParaRPr lang="en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A5A899-7FA0-E148-A232-14B9286F443E}"/>
                </a:ext>
              </a:extLst>
            </p:cNvPr>
            <p:cNvSpPr txBox="1"/>
            <p:nvPr/>
          </p:nvSpPr>
          <p:spPr>
            <a:xfrm>
              <a:off x="9859880" y="5470461"/>
              <a:ext cx="1165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Last</a:t>
              </a:r>
              <a:r>
                <a:rPr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Touch</a:t>
              </a:r>
              <a:endParaRPr lang="en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B12EB4-3786-7144-8A40-03D0A015150C}"/>
                </a:ext>
              </a:extLst>
            </p:cNvPr>
            <p:cNvSpPr/>
            <p:nvPr/>
          </p:nvSpPr>
          <p:spPr>
            <a:xfrm>
              <a:off x="7924743" y="5119983"/>
              <a:ext cx="1263434" cy="369332"/>
            </a:xfrm>
            <a:prstGeom prst="rect">
              <a:avLst/>
            </a:prstGeom>
            <a:noFill/>
            <a:ln w="19050">
              <a:solidFill>
                <a:srgbClr val="726B6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20%</a:t>
              </a:r>
              <a:endParaRPr lang="en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0D2B6A-F85A-8146-B305-28010BA9D935}"/>
                </a:ext>
              </a:extLst>
            </p:cNvPr>
            <p:cNvSpPr/>
            <p:nvPr/>
          </p:nvSpPr>
          <p:spPr>
            <a:xfrm>
              <a:off x="9188176" y="5119983"/>
              <a:ext cx="1742499" cy="369332"/>
            </a:xfrm>
            <a:prstGeom prst="rect">
              <a:avLst/>
            </a:prstGeom>
            <a:noFill/>
            <a:ln w="19050">
              <a:solidFill>
                <a:srgbClr val="726B6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40%</a:t>
              </a:r>
              <a:endParaRPr lang="en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07F4356-D047-3446-83FE-266A013D9FD5}"/>
                </a:ext>
              </a:extLst>
            </p:cNvPr>
            <p:cNvSpPr/>
            <p:nvPr/>
          </p:nvSpPr>
          <p:spPr>
            <a:xfrm>
              <a:off x="6182243" y="5119983"/>
              <a:ext cx="1742499" cy="369332"/>
            </a:xfrm>
            <a:prstGeom prst="rect">
              <a:avLst/>
            </a:prstGeom>
            <a:noFill/>
            <a:ln w="19050">
              <a:solidFill>
                <a:srgbClr val="726B6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40%</a:t>
              </a:r>
              <a:endParaRPr lang="en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735D38-18FA-B64F-9637-1ED00A22368D}"/>
                </a:ext>
              </a:extLst>
            </p:cNvPr>
            <p:cNvSpPr txBox="1"/>
            <p:nvPr/>
          </p:nvSpPr>
          <p:spPr>
            <a:xfrm>
              <a:off x="7848697" y="5470461"/>
              <a:ext cx="1531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Others</a:t>
              </a:r>
              <a:r>
                <a:rPr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in</a:t>
              </a:r>
              <a:r>
                <a:rPr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total</a:t>
              </a:r>
              <a:endParaRPr lang="en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631F0C-2D49-E045-B1D1-9FDBE1E7D0F9}"/>
              </a:ext>
            </a:extLst>
          </p:cNvPr>
          <p:cNvSpPr txBox="1"/>
          <p:nvPr/>
        </p:nvSpPr>
        <p:spPr>
          <a:xfrm>
            <a:off x="4602015" y="4641911"/>
            <a:ext cx="107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Touch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B24494-1F75-F14F-A03A-B19547D8616A}"/>
              </a:ext>
            </a:extLst>
          </p:cNvPr>
          <p:cNvSpPr txBox="1"/>
          <p:nvPr/>
        </p:nvSpPr>
        <p:spPr>
          <a:xfrm>
            <a:off x="4602015" y="5177055"/>
            <a:ext cx="119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Touch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&gt;=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C1A71-3CAD-6246-B7FE-E4ED0D0880F5}"/>
              </a:ext>
            </a:extLst>
          </p:cNvPr>
          <p:cNvSpPr txBox="1"/>
          <p:nvPr/>
        </p:nvSpPr>
        <p:spPr>
          <a:xfrm>
            <a:off x="1066186" y="4837728"/>
            <a:ext cx="235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endParaRPr lang="en-CN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EC16BC1-0B69-A64D-9F94-CA6449B7FE98}"/>
              </a:ext>
            </a:extLst>
          </p:cNvPr>
          <p:cNvCxnSpPr>
            <a:cxnSpLocks/>
          </p:cNvCxnSpPr>
          <p:nvPr/>
        </p:nvCxnSpPr>
        <p:spPr>
          <a:xfrm>
            <a:off x="3430890" y="5120559"/>
            <a:ext cx="1220954" cy="248323"/>
          </a:xfrm>
          <a:prstGeom prst="curvedConnector3">
            <a:avLst/>
          </a:prstGeom>
          <a:ln w="19050">
            <a:solidFill>
              <a:srgbClr val="726B6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B9B1992-CD93-3B46-A06B-41DA6B744D24}"/>
              </a:ext>
            </a:extLst>
          </p:cNvPr>
          <p:cNvCxnSpPr>
            <a:cxnSpLocks/>
          </p:cNvCxnSpPr>
          <p:nvPr/>
        </p:nvCxnSpPr>
        <p:spPr>
          <a:xfrm flipV="1">
            <a:off x="3430890" y="4837728"/>
            <a:ext cx="1202763" cy="282832"/>
          </a:xfrm>
          <a:prstGeom prst="curvedConnector3">
            <a:avLst/>
          </a:prstGeom>
          <a:ln w="19050">
            <a:solidFill>
              <a:srgbClr val="726B6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33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EA5207-C4C7-DD42-A6AC-58FF537CC5A8}"/>
              </a:ext>
            </a:extLst>
          </p:cNvPr>
          <p:cNvSpPr/>
          <p:nvPr/>
        </p:nvSpPr>
        <p:spPr>
          <a:xfrm>
            <a:off x="321633" y="362239"/>
            <a:ext cx="11569626" cy="617551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FAB095DB-2A97-094A-9F9E-97DAE18BB171}"/>
              </a:ext>
            </a:extLst>
          </p:cNvPr>
          <p:cNvSpPr txBox="1"/>
          <p:nvPr/>
        </p:nvSpPr>
        <p:spPr>
          <a:xfrm>
            <a:off x="560834" y="459115"/>
            <a:ext cx="3625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Allocation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Summary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A806B72B-E930-654C-9BE0-BB3D995C36DA}"/>
              </a:ext>
            </a:extLst>
          </p:cNvPr>
          <p:cNvSpPr txBox="1"/>
          <p:nvPr/>
        </p:nvSpPr>
        <p:spPr>
          <a:xfrm>
            <a:off x="560834" y="937329"/>
            <a:ext cx="68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Discuss observations and potential conclusions from CAC calculations </a:t>
            </a:r>
            <a:endParaRPr lang="en-US" altLang="zh-CN" b="1" i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80299-DFF4-CD47-9482-C2203D274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723" y="2168768"/>
            <a:ext cx="4617586" cy="394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B143EC-CB1E-FF48-B09E-1229D5AA9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696384"/>
              </p:ext>
            </p:extLst>
          </p:nvPr>
        </p:nvGraphicFramePr>
        <p:xfrm>
          <a:off x="575348" y="6076315"/>
          <a:ext cx="481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192">
                  <a:extLst>
                    <a:ext uri="{9D8B030D-6E8A-4147-A177-3AD203B41FA5}">
                      <a16:colId xmlns:a16="http://schemas.microsoft.com/office/drawing/2014/main" val="3377700424"/>
                    </a:ext>
                  </a:extLst>
                </a:gridCol>
                <a:gridCol w="963192">
                  <a:extLst>
                    <a:ext uri="{9D8B030D-6E8A-4147-A177-3AD203B41FA5}">
                      <a16:colId xmlns:a16="http://schemas.microsoft.com/office/drawing/2014/main" val="122226112"/>
                    </a:ext>
                  </a:extLst>
                </a:gridCol>
                <a:gridCol w="963192">
                  <a:extLst>
                    <a:ext uri="{9D8B030D-6E8A-4147-A177-3AD203B41FA5}">
                      <a16:colId xmlns:a16="http://schemas.microsoft.com/office/drawing/2014/main" val="754138156"/>
                    </a:ext>
                  </a:extLst>
                </a:gridCol>
                <a:gridCol w="963192">
                  <a:extLst>
                    <a:ext uri="{9D8B030D-6E8A-4147-A177-3AD203B41FA5}">
                      <a16:colId xmlns:a16="http://schemas.microsoft.com/office/drawing/2014/main" val="4136090322"/>
                    </a:ext>
                  </a:extLst>
                </a:gridCol>
                <a:gridCol w="963192">
                  <a:extLst>
                    <a:ext uri="{9D8B030D-6E8A-4147-A177-3AD203B41FA5}">
                      <a16:colId xmlns:a16="http://schemas.microsoft.com/office/drawing/2014/main" val="3373494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</a:t>
                      </a:r>
                      <a:endParaRPr lang="en-CN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Social</a:t>
                      </a:r>
                      <a:endParaRPr lang="en-CN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Display</a:t>
                      </a:r>
                      <a:endParaRPr lang="en-CN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Paid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</a:t>
                      </a:r>
                      <a:endParaRPr lang="en-CN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Referral</a:t>
                      </a:r>
                      <a:endParaRPr lang="en-CN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959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417FDB-C6A8-154D-88DD-D9B3CB78AB5E}"/>
              </a:ext>
            </a:extLst>
          </p:cNvPr>
          <p:cNvSpPr txBox="1"/>
          <p:nvPr/>
        </p:nvSpPr>
        <p:spPr>
          <a:xfrm>
            <a:off x="2362754" y="1397258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latin typeface="Calibri" panose="020F0502020204030204" pitchFamily="34" charset="0"/>
              </a:rPr>
              <a:t>Average</a:t>
            </a:r>
            <a:r>
              <a:rPr lang="zh-CN" alt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Calibri" panose="020F0502020204030204" pitchFamily="34" charset="0"/>
              </a:rPr>
              <a:t>CAC</a:t>
            </a:r>
            <a:endParaRPr lang="en-CN" b="1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511AF-86BF-4249-9678-32E510A9C57D}"/>
              </a:ext>
            </a:extLst>
          </p:cNvPr>
          <p:cNvSpPr/>
          <p:nvPr/>
        </p:nvSpPr>
        <p:spPr>
          <a:xfrm>
            <a:off x="5774367" y="1451518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 b="1" i="1" u="sng" dirty="0">
                <a:solidFill>
                  <a:srgbClr val="000000"/>
                </a:solidFill>
                <a:latin typeface="Calibri" panose="020F0502020204030204" pitchFamily="34" charset="0"/>
              </a:rPr>
              <a:t>Horizontal Comparison</a:t>
            </a:r>
            <a:endParaRPr lang="en-US" dirty="0"/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he most effective way: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eferral (has lowest CAC)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he least effective way: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aid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earch (has highest CAC)</a:t>
            </a:r>
            <a:br>
              <a:rPr lang="en-US" dirty="0"/>
            </a:br>
            <a:br>
              <a:rPr lang="en-US" dirty="0"/>
            </a:br>
            <a:r>
              <a:rPr lang="en-US" b="1" i="1" u="sng" dirty="0">
                <a:solidFill>
                  <a:srgbClr val="000000"/>
                </a:solidFill>
                <a:latin typeface="Calibri" panose="020F0502020204030204" pitchFamily="34" charset="0"/>
              </a:rPr>
              <a:t>Vertical Comparison</a:t>
            </a:r>
            <a:endParaRPr lang="en-US" dirty="0"/>
          </a:p>
          <a:p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Channel: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ail,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isplay,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ocial,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aid-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earch</a:t>
            </a:r>
            <a:endParaRPr lang="en-US" dirty="0"/>
          </a:p>
          <a:p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Observation: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CAC under linear method is higher than that under position-based method.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Since position-based method gives more credits on the 1st touch and the last touch → </a:t>
            </a: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</a:rPr>
              <a:t>Those four touch methods appear more likely as either the 1st touch or the last touch.</a:t>
            </a:r>
            <a:endParaRPr lang="en-US" u="sng" dirty="0"/>
          </a:p>
          <a:p>
            <a:pPr>
              <a:lnSpc>
                <a:spcPct val="80000"/>
              </a:lnSpc>
            </a:pPr>
            <a:br>
              <a:rPr lang="en-US" dirty="0"/>
            </a:b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Channel: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Re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ferral</a:t>
            </a:r>
            <a:endParaRPr lang="en-US" dirty="0"/>
          </a:p>
          <a:p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Observation</a:t>
            </a:r>
            <a:r>
              <a:rPr lang="en-US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CAC under linear method is lower than that under position-based method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Since position-based method gives more credits on the 1st touch and the last touch → </a:t>
            </a: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</a:rPr>
              <a:t>Referral appears more likely as touches in the middle.</a:t>
            </a:r>
            <a:endParaRPr lang="en-US" u="sng" dirty="0"/>
          </a:p>
        </p:txBody>
      </p:sp>
      <p:graphicFrame>
        <p:nvGraphicFramePr>
          <p:cNvPr id="17" name="Table 14">
            <a:extLst>
              <a:ext uri="{FF2B5EF4-FFF2-40B4-BE49-F238E27FC236}">
                <a16:creationId xmlns:a16="http://schemas.microsoft.com/office/drawing/2014/main" id="{DC23E1C9-A3BE-8042-A1CA-571E9DAE2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219757"/>
              </p:ext>
            </p:extLst>
          </p:nvPr>
        </p:nvGraphicFramePr>
        <p:xfrm>
          <a:off x="465664" y="1897765"/>
          <a:ext cx="294894" cy="450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894">
                  <a:extLst>
                    <a:ext uri="{9D8B030D-6E8A-4147-A177-3AD203B41FA5}">
                      <a16:colId xmlns:a16="http://schemas.microsoft.com/office/drawing/2014/main" val="452782566"/>
                    </a:ext>
                  </a:extLst>
                </a:gridCol>
              </a:tblGrid>
              <a:tr h="450112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CN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552833"/>
                  </a:ext>
                </a:extLst>
              </a:tr>
              <a:tr h="450112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CN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493105"/>
                  </a:ext>
                </a:extLst>
              </a:tr>
              <a:tr h="450112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CN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843666"/>
                  </a:ext>
                </a:extLst>
              </a:tr>
              <a:tr h="450112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CN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236964"/>
                  </a:ext>
                </a:extLst>
              </a:tr>
              <a:tr h="450112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CN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786060"/>
                  </a:ext>
                </a:extLst>
              </a:tr>
              <a:tr h="450112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CN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87387"/>
                  </a:ext>
                </a:extLst>
              </a:tr>
              <a:tr h="450112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CN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953294"/>
                  </a:ext>
                </a:extLst>
              </a:tr>
              <a:tr h="450112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CN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887463"/>
                  </a:ext>
                </a:extLst>
              </a:tr>
              <a:tr h="450112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CN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146252"/>
                  </a:ext>
                </a:extLst>
              </a:tr>
              <a:tr h="450112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CN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223499"/>
                  </a:ext>
                </a:extLst>
              </a:tr>
            </a:tbl>
          </a:graphicData>
        </a:graphic>
      </p:graphicFrame>
      <p:pic>
        <p:nvPicPr>
          <p:cNvPr id="19" name="Picture 2">
            <a:extLst>
              <a:ext uri="{FF2B5EF4-FFF2-40B4-BE49-F238E27FC236}">
                <a16:creationId xmlns:a16="http://schemas.microsoft.com/office/drawing/2014/main" id="{49E8BDBF-DCC2-5E4A-80F8-2A206BFCB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4833" y="1857187"/>
            <a:ext cx="4278924" cy="20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3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EA5207-C4C7-DD42-A6AC-58FF537CC5A8}"/>
              </a:ext>
            </a:extLst>
          </p:cNvPr>
          <p:cNvSpPr/>
          <p:nvPr/>
        </p:nvSpPr>
        <p:spPr>
          <a:xfrm>
            <a:off x="321633" y="362239"/>
            <a:ext cx="11569626" cy="617551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FAB095DB-2A97-094A-9F9E-97DAE18BB171}"/>
              </a:ext>
            </a:extLst>
          </p:cNvPr>
          <p:cNvSpPr txBox="1"/>
          <p:nvPr/>
        </p:nvSpPr>
        <p:spPr>
          <a:xfrm>
            <a:off x="560834" y="459115"/>
            <a:ext cx="9684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Allocation:</a:t>
            </a:r>
            <a:r>
              <a:rPr lang="zh-CN" alt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Position-Based</a:t>
            </a:r>
            <a:r>
              <a:rPr lang="zh-CN" alt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method</a:t>
            </a:r>
            <a:r>
              <a:rPr lang="zh-CN" alt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and</a:t>
            </a:r>
            <a:r>
              <a:rPr lang="zh-CN" alt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its</a:t>
            </a:r>
            <a:r>
              <a:rPr lang="zh-CN" alt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marginal</a:t>
            </a:r>
            <a:r>
              <a:rPr lang="zh-CN" alt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rPr>
              <a:t>CAC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FD0E6F-1300-2741-BDDB-4B37A781FEFC}"/>
              </a:ext>
            </a:extLst>
          </p:cNvPr>
          <p:cNvSpPr/>
          <p:nvPr/>
        </p:nvSpPr>
        <p:spPr>
          <a:xfrm>
            <a:off x="6182843" y="1396356"/>
            <a:ext cx="562881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000000"/>
                </a:solidFill>
                <a:latin typeface="Calibri" panose="020F0502020204030204" pitchFamily="34" charset="0"/>
              </a:rPr>
              <a:t>Position-based method</a:t>
            </a: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en-US" u="sng" dirty="0"/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most important factors affecting people's decision to buy the clothes are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first impression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and the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last touch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This is because that the first impression decides the baseline of buying desire while the last touch stimulates people’s emotion to buy.</a:t>
            </a:r>
            <a:endParaRPr lang="en-US" dirty="0"/>
          </a:p>
          <a:p>
            <a:br>
              <a:rPr lang="en-US" dirty="0"/>
            </a:br>
            <a:r>
              <a:rPr lang="en-US" b="1" i="1" u="sng" dirty="0">
                <a:solidFill>
                  <a:srgbClr val="000000"/>
                </a:solidFill>
                <a:latin typeface="Calibri" panose="020F0502020204030204" pitchFamily="34" charset="0"/>
              </a:rPr>
              <a:t>Conclusion shift</a:t>
            </a:r>
          </a:p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Observation: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If marketing scale increases, the marginal cost for referral touching method increases dramatically while that for email does not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  <a:p>
            <a:br>
              <a:rPr lang="en-US" dirty="0"/>
            </a:br>
            <a:r>
              <a:rPr lang="en-US" b="1" i="1" u="sng" dirty="0">
                <a:solidFill>
                  <a:srgbClr val="000000"/>
                </a:solidFill>
                <a:latin typeface="Calibri" panose="020F0502020204030204" pitchFamily="34" charset="0"/>
              </a:rPr>
              <a:t>New Conclusion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As for large scale marketing strategy, referrals may not be the best touching method, but email </a:t>
            </a: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touching seems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to be the best.</a:t>
            </a:r>
            <a:endParaRPr lang="en-US" dirty="0"/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169DCE8F-F323-B74A-97E2-F3CC5FFCF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255243"/>
              </p:ext>
            </p:extLst>
          </p:nvPr>
        </p:nvGraphicFramePr>
        <p:xfrm>
          <a:off x="1178689" y="4885933"/>
          <a:ext cx="48539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83">
                  <a:extLst>
                    <a:ext uri="{9D8B030D-6E8A-4147-A177-3AD203B41FA5}">
                      <a16:colId xmlns:a16="http://schemas.microsoft.com/office/drawing/2014/main" val="3377700424"/>
                    </a:ext>
                  </a:extLst>
                </a:gridCol>
                <a:gridCol w="970783">
                  <a:extLst>
                    <a:ext uri="{9D8B030D-6E8A-4147-A177-3AD203B41FA5}">
                      <a16:colId xmlns:a16="http://schemas.microsoft.com/office/drawing/2014/main" val="122226112"/>
                    </a:ext>
                  </a:extLst>
                </a:gridCol>
                <a:gridCol w="970783">
                  <a:extLst>
                    <a:ext uri="{9D8B030D-6E8A-4147-A177-3AD203B41FA5}">
                      <a16:colId xmlns:a16="http://schemas.microsoft.com/office/drawing/2014/main" val="754138156"/>
                    </a:ext>
                  </a:extLst>
                </a:gridCol>
                <a:gridCol w="970783">
                  <a:extLst>
                    <a:ext uri="{9D8B030D-6E8A-4147-A177-3AD203B41FA5}">
                      <a16:colId xmlns:a16="http://schemas.microsoft.com/office/drawing/2014/main" val="4136090322"/>
                    </a:ext>
                  </a:extLst>
                </a:gridCol>
                <a:gridCol w="970783">
                  <a:extLst>
                    <a:ext uri="{9D8B030D-6E8A-4147-A177-3AD203B41FA5}">
                      <a16:colId xmlns:a16="http://schemas.microsoft.com/office/drawing/2014/main" val="3373494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</a:t>
                      </a:r>
                      <a:endParaRPr lang="en-CN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Social</a:t>
                      </a:r>
                      <a:endParaRPr lang="en-CN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Display</a:t>
                      </a:r>
                      <a:endParaRPr lang="en-CN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Paid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</a:t>
                      </a:r>
                      <a:endParaRPr lang="en-CN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Referral</a:t>
                      </a:r>
                      <a:endParaRPr lang="en-CN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9594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DBCDC45-6A71-604D-8CAC-7CF450BC9396}"/>
              </a:ext>
            </a:extLst>
          </p:cNvPr>
          <p:cNvGrpSpPr/>
          <p:nvPr/>
        </p:nvGrpSpPr>
        <p:grpSpPr>
          <a:xfrm>
            <a:off x="485041" y="1884323"/>
            <a:ext cx="5369645" cy="3789550"/>
            <a:chOff x="461595" y="1902397"/>
            <a:chExt cx="5369645" cy="37895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75E6B8-BC91-C842-A4C7-3FFC76F8ED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1595" y="2389298"/>
              <a:ext cx="5369645" cy="251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5C3400B-A42C-064A-8B5A-E6FC249CDC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75637" y="5263243"/>
              <a:ext cx="4594384" cy="428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8F2645-E605-6C46-A6FE-A28AA20696EB}"/>
                </a:ext>
              </a:extLst>
            </p:cNvPr>
            <p:cNvSpPr txBox="1"/>
            <p:nvPr/>
          </p:nvSpPr>
          <p:spPr>
            <a:xfrm>
              <a:off x="1587648" y="1902397"/>
              <a:ext cx="3329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Percent</a:t>
              </a:r>
              <a:r>
                <a:rPr lang="zh-CN" altLang="en-US" b="1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b="1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Change</a:t>
              </a:r>
              <a:r>
                <a:rPr lang="zh-CN" altLang="en-US" b="1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b="1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of</a:t>
              </a:r>
              <a:r>
                <a:rPr lang="zh-CN" altLang="en-US" b="1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b="1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Marginal</a:t>
              </a:r>
              <a:r>
                <a:rPr lang="zh-CN" altLang="en-US" b="1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b="1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Cost</a:t>
              </a:r>
              <a:endParaRPr lang="en-CN" b="1" i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63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EA5207-C4C7-DD42-A6AC-58FF537CC5A8}"/>
              </a:ext>
            </a:extLst>
          </p:cNvPr>
          <p:cNvSpPr/>
          <p:nvPr/>
        </p:nvSpPr>
        <p:spPr>
          <a:xfrm>
            <a:off x="321633" y="362239"/>
            <a:ext cx="11569626" cy="617551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FAB095DB-2A97-094A-9F9E-97DAE18BB171}"/>
              </a:ext>
            </a:extLst>
          </p:cNvPr>
          <p:cNvSpPr txBox="1"/>
          <p:nvPr/>
        </p:nvSpPr>
        <p:spPr>
          <a:xfrm>
            <a:off x="560834" y="459115"/>
            <a:ext cx="8285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Allocation:</a:t>
            </a:r>
            <a:r>
              <a:rPr lang="zh-CN" alt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New</a:t>
            </a:r>
            <a:r>
              <a:rPr lang="zh-CN" alt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allocation</a:t>
            </a:r>
            <a:r>
              <a:rPr lang="zh-CN" alt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with</a:t>
            </a:r>
            <a:r>
              <a:rPr lang="zh-CN" alt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$11,000</a:t>
            </a:r>
            <a:r>
              <a:rPr lang="zh-CN" altLang="en-US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32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budget</a:t>
            </a:r>
            <a:endParaRPr lang="en-US" sz="3200" b="1" i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5ED4022-DBE6-5146-80C9-4ABB91FEB75F}"/>
              </a:ext>
            </a:extLst>
          </p:cNvPr>
          <p:cNvGrpSpPr/>
          <p:nvPr/>
        </p:nvGrpSpPr>
        <p:grpSpPr>
          <a:xfrm>
            <a:off x="669020" y="1343587"/>
            <a:ext cx="10733069" cy="1673423"/>
            <a:chOff x="669020" y="1508448"/>
            <a:chExt cx="10733069" cy="1673423"/>
          </a:xfrm>
        </p:grpSpPr>
        <p:sp>
          <p:nvSpPr>
            <p:cNvPr id="70" name="ïS1ïḋe">
              <a:extLst>
                <a:ext uri="{FF2B5EF4-FFF2-40B4-BE49-F238E27FC236}">
                  <a16:creationId xmlns:a16="http://schemas.microsoft.com/office/drawing/2014/main" id="{5A81CA42-09F9-3448-81A4-7378F3F66774}"/>
                </a:ext>
              </a:extLst>
            </p:cNvPr>
            <p:cNvSpPr/>
            <p:nvPr/>
          </p:nvSpPr>
          <p:spPr>
            <a:xfrm>
              <a:off x="2957478" y="1854437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726B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3.87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î$ļiḋe">
              <a:extLst>
                <a:ext uri="{FF2B5EF4-FFF2-40B4-BE49-F238E27FC236}">
                  <a16:creationId xmlns:a16="http://schemas.microsoft.com/office/drawing/2014/main" id="{D308BE26-2ADF-0440-8452-37EB7C2AB357}"/>
                </a:ext>
              </a:extLst>
            </p:cNvPr>
            <p:cNvSpPr/>
            <p:nvPr/>
          </p:nvSpPr>
          <p:spPr>
            <a:xfrm>
              <a:off x="2957478" y="2324071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726B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5.18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îśļídé">
              <a:extLst>
                <a:ext uri="{FF2B5EF4-FFF2-40B4-BE49-F238E27FC236}">
                  <a16:creationId xmlns:a16="http://schemas.microsoft.com/office/drawing/2014/main" id="{E7B7A52A-F981-C944-93BC-86BA847FB14F}"/>
                </a:ext>
              </a:extLst>
            </p:cNvPr>
            <p:cNvSpPr/>
            <p:nvPr/>
          </p:nvSpPr>
          <p:spPr>
            <a:xfrm>
              <a:off x="2957478" y="2793705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726B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6.07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iŝḷïdê">
              <a:extLst>
                <a:ext uri="{FF2B5EF4-FFF2-40B4-BE49-F238E27FC236}">
                  <a16:creationId xmlns:a16="http://schemas.microsoft.com/office/drawing/2014/main" id="{5856CAA1-AEBD-9A48-903A-1BB6E42BFFC2}"/>
                </a:ext>
              </a:extLst>
            </p:cNvPr>
            <p:cNvSpPr/>
            <p:nvPr/>
          </p:nvSpPr>
          <p:spPr>
            <a:xfrm>
              <a:off x="4669823" y="1854437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B4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1.95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i$1ïḓe">
              <a:extLst>
                <a:ext uri="{FF2B5EF4-FFF2-40B4-BE49-F238E27FC236}">
                  <a16:creationId xmlns:a16="http://schemas.microsoft.com/office/drawing/2014/main" id="{17147E22-B179-D74F-9870-A5B1949BBBE8}"/>
                </a:ext>
              </a:extLst>
            </p:cNvPr>
            <p:cNvSpPr/>
            <p:nvPr/>
          </p:nvSpPr>
          <p:spPr>
            <a:xfrm>
              <a:off x="4669823" y="2324071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B4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2.71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iŝ1îḓe">
              <a:extLst>
                <a:ext uri="{FF2B5EF4-FFF2-40B4-BE49-F238E27FC236}">
                  <a16:creationId xmlns:a16="http://schemas.microsoft.com/office/drawing/2014/main" id="{E76689E3-4BE6-AC4B-A51A-1A784931085C}"/>
                </a:ext>
              </a:extLst>
            </p:cNvPr>
            <p:cNvSpPr/>
            <p:nvPr/>
          </p:nvSpPr>
          <p:spPr>
            <a:xfrm>
              <a:off x="4669823" y="2793705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B4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5.64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iśḻîḍè">
              <a:extLst>
                <a:ext uri="{FF2B5EF4-FFF2-40B4-BE49-F238E27FC236}">
                  <a16:creationId xmlns:a16="http://schemas.microsoft.com/office/drawing/2014/main" id="{80341D2C-8998-9F49-B102-6C89F2711EE2}"/>
                </a:ext>
              </a:extLst>
            </p:cNvPr>
            <p:cNvSpPr/>
            <p:nvPr/>
          </p:nvSpPr>
          <p:spPr>
            <a:xfrm>
              <a:off x="6382168" y="1854437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726B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2.05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iṡľïḓé">
              <a:extLst>
                <a:ext uri="{FF2B5EF4-FFF2-40B4-BE49-F238E27FC236}">
                  <a16:creationId xmlns:a16="http://schemas.microsoft.com/office/drawing/2014/main" id="{9A9A4307-F2B2-354B-B490-8880FCCB58D3}"/>
                </a:ext>
              </a:extLst>
            </p:cNvPr>
            <p:cNvSpPr/>
            <p:nvPr/>
          </p:nvSpPr>
          <p:spPr>
            <a:xfrm>
              <a:off x="6382168" y="2324071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726B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3.81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îṣlîďê">
              <a:extLst>
                <a:ext uri="{FF2B5EF4-FFF2-40B4-BE49-F238E27FC236}">
                  <a16:creationId xmlns:a16="http://schemas.microsoft.com/office/drawing/2014/main" id="{D8244007-7552-644D-9E09-D95C935E4502}"/>
                </a:ext>
              </a:extLst>
            </p:cNvPr>
            <p:cNvSpPr/>
            <p:nvPr/>
          </p:nvSpPr>
          <p:spPr>
            <a:xfrm>
              <a:off x="6382168" y="2793705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726B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7.94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isļíḓe">
              <a:extLst>
                <a:ext uri="{FF2B5EF4-FFF2-40B4-BE49-F238E27FC236}">
                  <a16:creationId xmlns:a16="http://schemas.microsoft.com/office/drawing/2014/main" id="{B449020F-CA30-8D4D-88DC-1040EC843826}"/>
                </a:ext>
              </a:extLst>
            </p:cNvPr>
            <p:cNvSpPr/>
            <p:nvPr/>
          </p:nvSpPr>
          <p:spPr>
            <a:xfrm>
              <a:off x="8094514" y="1854437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B4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7.07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íṩľîdè">
              <a:extLst>
                <a:ext uri="{FF2B5EF4-FFF2-40B4-BE49-F238E27FC236}">
                  <a16:creationId xmlns:a16="http://schemas.microsoft.com/office/drawing/2014/main" id="{6AA0AACF-7F74-5C43-B4D2-A67270BDD4A8}"/>
                </a:ext>
              </a:extLst>
            </p:cNvPr>
            <p:cNvSpPr/>
            <p:nvPr/>
          </p:nvSpPr>
          <p:spPr>
            <a:xfrm>
              <a:off x="8094514" y="2324071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B4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7.75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ïṡḻíḑê">
              <a:extLst>
                <a:ext uri="{FF2B5EF4-FFF2-40B4-BE49-F238E27FC236}">
                  <a16:creationId xmlns:a16="http://schemas.microsoft.com/office/drawing/2014/main" id="{2A362713-F089-4244-9EB2-FE52EDF1E328}"/>
                </a:ext>
              </a:extLst>
            </p:cNvPr>
            <p:cNvSpPr/>
            <p:nvPr/>
          </p:nvSpPr>
          <p:spPr>
            <a:xfrm>
              <a:off x="8094514" y="2793705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B4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10.07</a:t>
              </a:r>
              <a:endParaRPr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íṣ1íḑé">
              <a:extLst>
                <a:ext uri="{FF2B5EF4-FFF2-40B4-BE49-F238E27FC236}">
                  <a16:creationId xmlns:a16="http://schemas.microsoft.com/office/drawing/2014/main" id="{73568D51-8617-EB41-80AF-1322EF912642}"/>
                </a:ext>
              </a:extLst>
            </p:cNvPr>
            <p:cNvSpPr txBox="1"/>
            <p:nvPr/>
          </p:nvSpPr>
          <p:spPr bwMode="auto">
            <a:xfrm>
              <a:off x="2998622" y="1508448"/>
              <a:ext cx="1554086" cy="2201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Email</a:t>
              </a:r>
            </a:p>
          </p:txBody>
        </p:sp>
        <p:cxnSp>
          <p:nvCxnSpPr>
            <p:cNvPr id="13" name="直接连接符 139">
              <a:extLst>
                <a:ext uri="{FF2B5EF4-FFF2-40B4-BE49-F238E27FC236}">
                  <a16:creationId xmlns:a16="http://schemas.microsoft.com/office/drawing/2014/main" id="{BD1597CC-30E8-0343-898C-2D2E4C8203DB}"/>
                </a:ext>
              </a:extLst>
            </p:cNvPr>
            <p:cNvCxnSpPr>
              <a:cxnSpLocks/>
            </p:cNvCxnSpPr>
            <p:nvPr/>
          </p:nvCxnSpPr>
          <p:spPr>
            <a:xfrm>
              <a:off x="2957478" y="1756957"/>
              <a:ext cx="1554086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íSlîḓè">
              <a:extLst>
                <a:ext uri="{FF2B5EF4-FFF2-40B4-BE49-F238E27FC236}">
                  <a16:creationId xmlns:a16="http://schemas.microsoft.com/office/drawing/2014/main" id="{FDB97AC5-44CB-9F4A-8920-79C6E1BB4FD1}"/>
                </a:ext>
              </a:extLst>
            </p:cNvPr>
            <p:cNvSpPr txBox="1"/>
            <p:nvPr/>
          </p:nvSpPr>
          <p:spPr bwMode="auto">
            <a:xfrm>
              <a:off x="4710967" y="1508448"/>
              <a:ext cx="1554086" cy="2201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Social</a:t>
              </a:r>
            </a:p>
          </p:txBody>
        </p:sp>
        <p:cxnSp>
          <p:nvCxnSpPr>
            <p:cNvPr id="15" name="直接连接符 141">
              <a:extLst>
                <a:ext uri="{FF2B5EF4-FFF2-40B4-BE49-F238E27FC236}">
                  <a16:creationId xmlns:a16="http://schemas.microsoft.com/office/drawing/2014/main" id="{841CDC9F-9188-3E4D-8536-D9C53FD8263F}"/>
                </a:ext>
              </a:extLst>
            </p:cNvPr>
            <p:cNvCxnSpPr>
              <a:cxnSpLocks/>
            </p:cNvCxnSpPr>
            <p:nvPr/>
          </p:nvCxnSpPr>
          <p:spPr>
            <a:xfrm>
              <a:off x="4669823" y="1756957"/>
              <a:ext cx="1554086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ṩ1ïḓe">
              <a:extLst>
                <a:ext uri="{FF2B5EF4-FFF2-40B4-BE49-F238E27FC236}">
                  <a16:creationId xmlns:a16="http://schemas.microsoft.com/office/drawing/2014/main" id="{22BA8516-1F46-3A4F-9238-0E758DAA0FE9}"/>
                </a:ext>
              </a:extLst>
            </p:cNvPr>
            <p:cNvSpPr txBox="1"/>
            <p:nvPr/>
          </p:nvSpPr>
          <p:spPr bwMode="auto">
            <a:xfrm>
              <a:off x="6423313" y="1508448"/>
              <a:ext cx="1554086" cy="2201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Display</a:t>
              </a:r>
            </a:p>
          </p:txBody>
        </p:sp>
        <p:cxnSp>
          <p:nvCxnSpPr>
            <p:cNvPr id="17" name="直接连接符 143">
              <a:extLst>
                <a:ext uri="{FF2B5EF4-FFF2-40B4-BE49-F238E27FC236}">
                  <a16:creationId xmlns:a16="http://schemas.microsoft.com/office/drawing/2014/main" id="{8DB39105-EB7B-E748-A257-5C3881FD095C}"/>
                </a:ext>
              </a:extLst>
            </p:cNvPr>
            <p:cNvCxnSpPr>
              <a:cxnSpLocks/>
            </p:cNvCxnSpPr>
            <p:nvPr/>
          </p:nvCxnSpPr>
          <p:spPr>
            <a:xfrm>
              <a:off x="6382169" y="1756957"/>
              <a:ext cx="1554086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ḻîdé">
              <a:extLst>
                <a:ext uri="{FF2B5EF4-FFF2-40B4-BE49-F238E27FC236}">
                  <a16:creationId xmlns:a16="http://schemas.microsoft.com/office/drawing/2014/main" id="{0BA9EDDD-544D-6A41-AD0F-2A15A522760E}"/>
                </a:ext>
              </a:extLst>
            </p:cNvPr>
            <p:cNvSpPr txBox="1"/>
            <p:nvPr/>
          </p:nvSpPr>
          <p:spPr bwMode="auto">
            <a:xfrm>
              <a:off x="8135658" y="1508448"/>
              <a:ext cx="1554086" cy="2201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Paid</a:t>
              </a:r>
              <a:r>
                <a:rPr lang="zh-CN" altLang="en-US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Search</a:t>
              </a:r>
            </a:p>
          </p:txBody>
        </p:sp>
        <p:cxnSp>
          <p:nvCxnSpPr>
            <p:cNvPr id="19" name="直接连接符 145">
              <a:extLst>
                <a:ext uri="{FF2B5EF4-FFF2-40B4-BE49-F238E27FC236}">
                  <a16:creationId xmlns:a16="http://schemas.microsoft.com/office/drawing/2014/main" id="{6DCE2AFA-EC2D-2C45-8766-891731DF83BD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14" y="1756957"/>
              <a:ext cx="1554086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sļíḓe">
              <a:extLst>
                <a:ext uri="{FF2B5EF4-FFF2-40B4-BE49-F238E27FC236}">
                  <a16:creationId xmlns:a16="http://schemas.microsoft.com/office/drawing/2014/main" id="{F3B85488-966B-B040-B0FB-0D3F5D000352}"/>
                </a:ext>
              </a:extLst>
            </p:cNvPr>
            <p:cNvSpPr/>
            <p:nvPr/>
          </p:nvSpPr>
          <p:spPr>
            <a:xfrm>
              <a:off x="9806859" y="1854437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726B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0.70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íṩľîdè">
              <a:extLst>
                <a:ext uri="{FF2B5EF4-FFF2-40B4-BE49-F238E27FC236}">
                  <a16:creationId xmlns:a16="http://schemas.microsoft.com/office/drawing/2014/main" id="{0B89CF39-8117-4540-82F1-818DC36035F6}"/>
                </a:ext>
              </a:extLst>
            </p:cNvPr>
            <p:cNvSpPr/>
            <p:nvPr/>
          </p:nvSpPr>
          <p:spPr>
            <a:xfrm>
              <a:off x="9806859" y="2324071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726B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0.90</a:t>
              </a:r>
              <a:endParaRPr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ïṡḻíḑê">
              <a:extLst>
                <a:ext uri="{FF2B5EF4-FFF2-40B4-BE49-F238E27FC236}">
                  <a16:creationId xmlns:a16="http://schemas.microsoft.com/office/drawing/2014/main" id="{F56F9A63-2331-C449-B753-23ACB4745D53}"/>
                </a:ext>
              </a:extLst>
            </p:cNvPr>
            <p:cNvSpPr/>
            <p:nvPr/>
          </p:nvSpPr>
          <p:spPr>
            <a:xfrm>
              <a:off x="9806859" y="2793705"/>
              <a:ext cx="1554086" cy="371622"/>
            </a:xfrm>
            <a:prstGeom prst="roundRect">
              <a:avLst>
                <a:gd name="adj" fmla="val 9815"/>
              </a:avLst>
            </a:prstGeom>
            <a:solidFill>
              <a:srgbClr val="726B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1.67</a:t>
              </a:r>
              <a:endParaRPr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isḻîdé">
              <a:extLst>
                <a:ext uri="{FF2B5EF4-FFF2-40B4-BE49-F238E27FC236}">
                  <a16:creationId xmlns:a16="http://schemas.microsoft.com/office/drawing/2014/main" id="{4A14A513-2569-9842-B577-49EC2F8B3E47}"/>
                </a:ext>
              </a:extLst>
            </p:cNvPr>
            <p:cNvSpPr txBox="1"/>
            <p:nvPr/>
          </p:nvSpPr>
          <p:spPr bwMode="auto">
            <a:xfrm>
              <a:off x="9848003" y="1508448"/>
              <a:ext cx="1554086" cy="2201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Referral</a:t>
              </a:r>
            </a:p>
          </p:txBody>
        </p:sp>
        <p:cxnSp>
          <p:nvCxnSpPr>
            <p:cNvPr id="87" name="直接连接符 145">
              <a:extLst>
                <a:ext uri="{FF2B5EF4-FFF2-40B4-BE49-F238E27FC236}">
                  <a16:creationId xmlns:a16="http://schemas.microsoft.com/office/drawing/2014/main" id="{388B5336-D6B4-E64F-A7E7-E8A5A47007A6}"/>
                </a:ext>
              </a:extLst>
            </p:cNvPr>
            <p:cNvCxnSpPr>
              <a:cxnSpLocks/>
            </p:cNvCxnSpPr>
            <p:nvPr/>
          </p:nvCxnSpPr>
          <p:spPr>
            <a:xfrm>
              <a:off x="9806859" y="1756957"/>
              <a:ext cx="1554086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isḻîdé">
              <a:extLst>
                <a:ext uri="{FF2B5EF4-FFF2-40B4-BE49-F238E27FC236}">
                  <a16:creationId xmlns:a16="http://schemas.microsoft.com/office/drawing/2014/main" id="{B76F2644-66BA-1244-859B-405DD6911EB7}"/>
                </a:ext>
              </a:extLst>
            </p:cNvPr>
            <p:cNvSpPr txBox="1"/>
            <p:nvPr/>
          </p:nvSpPr>
          <p:spPr bwMode="auto">
            <a:xfrm>
              <a:off x="1766357" y="1985599"/>
              <a:ext cx="1554086" cy="2201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1,000</a:t>
              </a:r>
            </a:p>
          </p:txBody>
        </p:sp>
        <p:sp>
          <p:nvSpPr>
            <p:cNvPr id="90" name="isḻîdé">
              <a:extLst>
                <a:ext uri="{FF2B5EF4-FFF2-40B4-BE49-F238E27FC236}">
                  <a16:creationId xmlns:a16="http://schemas.microsoft.com/office/drawing/2014/main" id="{90048D37-8D4C-6B40-BAA4-02E8C95D34EC}"/>
                </a:ext>
              </a:extLst>
            </p:cNvPr>
            <p:cNvSpPr txBox="1"/>
            <p:nvPr/>
          </p:nvSpPr>
          <p:spPr bwMode="auto">
            <a:xfrm>
              <a:off x="1766357" y="2475565"/>
              <a:ext cx="1554086" cy="2201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2,000</a:t>
              </a:r>
            </a:p>
          </p:txBody>
        </p:sp>
        <p:sp>
          <p:nvSpPr>
            <p:cNvPr id="91" name="isḻîdé">
              <a:extLst>
                <a:ext uri="{FF2B5EF4-FFF2-40B4-BE49-F238E27FC236}">
                  <a16:creationId xmlns:a16="http://schemas.microsoft.com/office/drawing/2014/main" id="{78F7B875-000E-2746-9648-ECF7EC8F3C05}"/>
                </a:ext>
              </a:extLst>
            </p:cNvPr>
            <p:cNvSpPr txBox="1"/>
            <p:nvPr/>
          </p:nvSpPr>
          <p:spPr bwMode="auto">
            <a:xfrm>
              <a:off x="1766357" y="2945199"/>
              <a:ext cx="1554086" cy="2201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3,000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3FE8CF00-5802-264E-AE5A-C596B7937B68}"/>
                </a:ext>
              </a:extLst>
            </p:cNvPr>
            <p:cNvSpPr/>
            <p:nvPr/>
          </p:nvSpPr>
          <p:spPr>
            <a:xfrm>
              <a:off x="669020" y="1807182"/>
              <a:ext cx="1191121" cy="1374689"/>
            </a:xfrm>
            <a:prstGeom prst="roundRect">
              <a:avLst/>
            </a:prstGeom>
            <a:noFill/>
            <a:ln>
              <a:solidFill>
                <a:srgbClr val="726B6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solidFill>
                    <a:srgbClr val="736B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Marginal</a:t>
              </a:r>
            </a:p>
            <a:p>
              <a:pPr algn="ctr"/>
              <a:r>
                <a:rPr lang="en-US" altLang="zh-CN" b="1" i="1" dirty="0">
                  <a:solidFill>
                    <a:srgbClr val="736B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CAC</a:t>
              </a:r>
              <a:endParaRPr lang="en-CN" b="1" i="1" dirty="0">
                <a:solidFill>
                  <a:srgbClr val="736B6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606729-1677-8B41-869D-BEE3B34653CD}"/>
              </a:ext>
            </a:extLst>
          </p:cNvPr>
          <p:cNvGrpSpPr/>
          <p:nvPr/>
        </p:nvGrpSpPr>
        <p:grpSpPr>
          <a:xfrm>
            <a:off x="669020" y="3426887"/>
            <a:ext cx="10852936" cy="2374638"/>
            <a:chOff x="667455" y="2338951"/>
            <a:chExt cx="10852936" cy="2374638"/>
          </a:xfrm>
        </p:grpSpPr>
        <p:sp>
          <p:nvSpPr>
            <p:cNvPr id="96" name="ïṥlïḋé">
              <a:extLst>
                <a:ext uri="{FF2B5EF4-FFF2-40B4-BE49-F238E27FC236}">
                  <a16:creationId xmlns:a16="http://schemas.microsoft.com/office/drawing/2014/main" id="{A1D2DDC8-B399-8443-9C75-BA56AF6EB838}"/>
                </a:ext>
              </a:extLst>
            </p:cNvPr>
            <p:cNvSpPr/>
            <p:nvPr/>
          </p:nvSpPr>
          <p:spPr bwMode="auto">
            <a:xfrm>
              <a:off x="667455" y="2338951"/>
              <a:ext cx="10852936" cy="2374634"/>
            </a:xfrm>
            <a:prstGeom prst="rect">
              <a:avLst/>
            </a:prstGeom>
            <a:solidFill>
              <a:srgbClr val="C6B8A5">
                <a:alpha val="50000"/>
              </a:srgbClr>
            </a:solidFill>
            <a:ln w="38100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 altLang="zh-CN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直接连接符 35">
              <a:extLst>
                <a:ext uri="{FF2B5EF4-FFF2-40B4-BE49-F238E27FC236}">
                  <a16:creationId xmlns:a16="http://schemas.microsoft.com/office/drawing/2014/main" id="{A3C04761-3396-D54C-8486-149C807004B9}"/>
                </a:ext>
              </a:extLst>
            </p:cNvPr>
            <p:cNvCxnSpPr/>
            <p:nvPr/>
          </p:nvCxnSpPr>
          <p:spPr>
            <a:xfrm>
              <a:off x="671609" y="4713589"/>
              <a:ext cx="10848782" cy="0"/>
            </a:xfrm>
            <a:prstGeom prst="line">
              <a:avLst/>
            </a:prstGeom>
            <a:ln w="38100" cap="rnd">
              <a:solidFill>
                <a:srgbClr val="726B6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36">
              <a:extLst>
                <a:ext uri="{FF2B5EF4-FFF2-40B4-BE49-F238E27FC236}">
                  <a16:creationId xmlns:a16="http://schemas.microsoft.com/office/drawing/2014/main" id="{2C6BC78F-74CA-5048-B322-89F997BDC58A}"/>
                </a:ext>
              </a:extLst>
            </p:cNvPr>
            <p:cNvCxnSpPr/>
            <p:nvPr/>
          </p:nvCxnSpPr>
          <p:spPr>
            <a:xfrm>
              <a:off x="671609" y="2338951"/>
              <a:ext cx="10848782" cy="0"/>
            </a:xfrm>
            <a:prstGeom prst="line">
              <a:avLst/>
            </a:prstGeom>
            <a:ln w="38100" cap="rnd">
              <a:solidFill>
                <a:srgbClr val="726B6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0496C125-E910-BA4D-8160-E15C0F70C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315482"/>
              </p:ext>
            </p:extLst>
          </p:nvPr>
        </p:nvGraphicFramePr>
        <p:xfrm>
          <a:off x="1099326" y="3504697"/>
          <a:ext cx="10017369" cy="2246638"/>
        </p:xfrm>
        <a:graphic>
          <a:graphicData uri="http://schemas.openxmlformats.org/drawingml/2006/table">
            <a:tbl>
              <a:tblPr/>
              <a:tblGrid>
                <a:gridCol w="1776129">
                  <a:extLst>
                    <a:ext uri="{9D8B030D-6E8A-4147-A177-3AD203B41FA5}">
                      <a16:colId xmlns:a16="http://schemas.microsoft.com/office/drawing/2014/main" val="340038885"/>
                    </a:ext>
                  </a:extLst>
                </a:gridCol>
                <a:gridCol w="1793891">
                  <a:extLst>
                    <a:ext uri="{9D8B030D-6E8A-4147-A177-3AD203B41FA5}">
                      <a16:colId xmlns:a16="http://schemas.microsoft.com/office/drawing/2014/main" val="1660721443"/>
                    </a:ext>
                  </a:extLst>
                </a:gridCol>
                <a:gridCol w="1749487">
                  <a:extLst>
                    <a:ext uri="{9D8B030D-6E8A-4147-A177-3AD203B41FA5}">
                      <a16:colId xmlns:a16="http://schemas.microsoft.com/office/drawing/2014/main" val="3887422902"/>
                    </a:ext>
                  </a:extLst>
                </a:gridCol>
                <a:gridCol w="1589636">
                  <a:extLst>
                    <a:ext uri="{9D8B030D-6E8A-4147-A177-3AD203B41FA5}">
                      <a16:colId xmlns:a16="http://schemas.microsoft.com/office/drawing/2014/main" val="226571112"/>
                    </a:ext>
                  </a:extLst>
                </a:gridCol>
                <a:gridCol w="1465306">
                  <a:extLst>
                    <a:ext uri="{9D8B030D-6E8A-4147-A177-3AD203B41FA5}">
                      <a16:colId xmlns:a16="http://schemas.microsoft.com/office/drawing/2014/main" val="1271939171"/>
                    </a:ext>
                  </a:extLst>
                </a:gridCol>
                <a:gridCol w="1642920">
                  <a:extLst>
                    <a:ext uri="{9D8B030D-6E8A-4147-A177-3AD203B41FA5}">
                      <a16:colId xmlns:a16="http://schemas.microsoft.com/office/drawing/2014/main" val="3227039849"/>
                    </a:ext>
                  </a:extLst>
                </a:gridCol>
              </a:tblGrid>
              <a:tr h="453753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Conversion </a:t>
                      </a:r>
                      <a:endParaRPr lang="en-US" sz="2000" b="1" i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ocial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isplay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aid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earch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eferral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748805"/>
                  </a:ext>
                </a:extLst>
              </a:tr>
              <a:tr h="30957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pend 1000</a:t>
                      </a:r>
                      <a:endParaRPr lang="en-US" sz="2000" b="1" i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258</a:t>
                      </a:r>
                      <a:endParaRPr lang="en-CN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513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487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1420</a:t>
                      </a:r>
                      <a:endParaRPr lang="en-CN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815724"/>
                  </a:ext>
                </a:extLst>
              </a:tr>
              <a:tr h="30957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pend 2000</a:t>
                      </a:r>
                      <a:endParaRPr lang="en-US" sz="2000" b="1" i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193</a:t>
                      </a:r>
                      <a:endParaRPr lang="en-CN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369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263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b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1114</a:t>
                      </a:r>
                      <a:endParaRPr lang="en-CN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96278"/>
                  </a:ext>
                </a:extLst>
              </a:tr>
              <a:tr h="30957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pend 3000</a:t>
                      </a:r>
                      <a:endParaRPr lang="en-US" sz="2000" b="1" i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165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177</a:t>
                      </a:r>
                      <a:endParaRPr lang="en-CN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b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599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23268"/>
                  </a:ext>
                </a:extLst>
              </a:tr>
              <a:tr h="30957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2000" b="1" i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616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1059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750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3132</a:t>
                      </a:r>
                      <a:endParaRPr lang="en-CN" sz="2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337159"/>
                  </a:ext>
                </a:extLst>
              </a:tr>
              <a:tr h="364057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Overall 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onversion</a:t>
                      </a:r>
                      <a:endParaRPr lang="en-US" sz="2000" b="1" i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5557</a:t>
                      </a:r>
                      <a:endParaRPr lang="en-CN" sz="20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322" marR="9322" marT="9322" marB="932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84812"/>
                  </a:ext>
                </a:extLst>
              </a:tr>
            </a:tbl>
          </a:graphicData>
        </a:graphic>
      </p:graphicFrame>
      <p:sp>
        <p:nvSpPr>
          <p:cNvPr id="100" name="Rectangle 99">
            <a:extLst>
              <a:ext uri="{FF2B5EF4-FFF2-40B4-BE49-F238E27FC236}">
                <a16:creationId xmlns:a16="http://schemas.microsoft.com/office/drawing/2014/main" id="{A45CDED6-2EDF-7F49-8DDE-74B7F142BF2B}"/>
              </a:ext>
            </a:extLst>
          </p:cNvPr>
          <p:cNvSpPr/>
          <p:nvPr/>
        </p:nvSpPr>
        <p:spPr>
          <a:xfrm>
            <a:off x="934143" y="5882459"/>
            <a:ext cx="10322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According to marginal CAC, we plan to spend $3000 on email, $3000 on social, $2000 on display, 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$0 on paid search and $3000 on referral. 5557 customers are predicted to be converted.</a:t>
            </a:r>
            <a:endParaRPr lang="en-CN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0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9000"/>
                    </a14:imgEffect>
                    <a14:imgEffect>
                      <a14:colorTemperature colorTemp="7035"/>
                    </a14:imgEffect>
                    <a14:imgEffect>
                      <a14:saturation sat="167000"/>
                    </a14:imgEffect>
                    <a14:imgEffect>
                      <a14:brightnessContrast bright="-55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892D8-ECCB-894E-95F1-C19769E43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9294"/>
            <a:ext cx="9144000" cy="1119410"/>
          </a:xfrm>
        </p:spPr>
        <p:txBody>
          <a:bodyPr>
            <a:norm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THANKS</a:t>
            </a:r>
            <a:r>
              <a:rPr kumimoji="1" lang="zh-CN" altLang="en-US" sz="54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4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</a:t>
            </a:r>
            <a:r>
              <a:rPr kumimoji="1" lang="zh-CN" altLang="en-US" sz="54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4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LISTENING</a:t>
            </a:r>
            <a:endParaRPr kumimoji="1" lang="zh-CN" altLang="en-US" sz="54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88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569</Words>
  <Application>Microsoft Macintosh PowerPoint</Application>
  <PresentationFormat>Widescreen</PresentationFormat>
  <Paragraphs>135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Office 主题​​</vt:lpstr>
      <vt:lpstr>The Attribution and Allocation for D2C Clothing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Attribution and allocation for D2C clothing </dc:title>
  <dc:creator>HuangXiayi</dc:creator>
  <cp:lastModifiedBy>Microsoft Office User</cp:lastModifiedBy>
  <cp:revision>240</cp:revision>
  <dcterms:created xsi:type="dcterms:W3CDTF">2020-11-24T09:46:18Z</dcterms:created>
  <dcterms:modified xsi:type="dcterms:W3CDTF">2020-11-26T17:24:48Z</dcterms:modified>
</cp:coreProperties>
</file>